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D4C954-AB85-2241-A6A7-37BDF1E4F37F}" type="datetimeFigureOut">
              <a:rPr lang="en-US" smtClean="0"/>
              <a:t>4/29/13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8C23E-515C-584E-B8C7-73C621F374F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8C23E-515C-584E-B8C7-73C621F374F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43EA70-A2EC-B64E-B647-3E5E924F43CD}" type="slidenum">
              <a:rPr lang="en-US"/>
              <a:pPr/>
              <a:t>2</a:t>
            </a:fld>
            <a:endParaRPr lang="en-US"/>
          </a:p>
        </p:txBody>
      </p:sp>
      <p:sp>
        <p:nvSpPr>
          <p:cNvPr id="491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B870B8-A63A-6943-9958-E123A8D19647}" type="slidenum">
              <a:rPr lang="en-US"/>
              <a:pPr/>
              <a:t>3</a:t>
            </a:fld>
            <a:endParaRPr lang="en-US"/>
          </a:p>
        </p:txBody>
      </p:sp>
      <p:sp>
        <p:nvSpPr>
          <p:cNvPr id="501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A106AA-CFDD-BC42-9B0B-6864AB1ECB93}" type="slidenum">
              <a:rPr lang="en-US"/>
              <a:pPr/>
              <a:t>4</a:t>
            </a:fld>
            <a:endParaRPr lang="en-US"/>
          </a:p>
        </p:txBody>
      </p:sp>
      <p:sp>
        <p:nvSpPr>
          <p:cNvPr id="512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D9786F-3C6A-9149-BE4B-318D8292429D}" type="slidenum">
              <a:rPr lang="en-US"/>
              <a:pPr/>
              <a:t>5</a:t>
            </a:fld>
            <a:endParaRPr lang="en-US"/>
          </a:p>
        </p:txBody>
      </p:sp>
      <p:sp>
        <p:nvSpPr>
          <p:cNvPr id="522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75521F-BDF1-2C46-8FE3-1A47B1F4EBF4}" type="slidenum">
              <a:rPr lang="en-US"/>
              <a:pPr/>
              <a:t>6</a:t>
            </a:fld>
            <a:endParaRPr lang="en-US"/>
          </a:p>
        </p:txBody>
      </p:sp>
      <p:sp>
        <p:nvSpPr>
          <p:cNvPr id="532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657CD-66D9-014C-87FE-94119545002F}" type="slidenum">
              <a:rPr lang="en-US"/>
              <a:pPr/>
              <a:t>7</a:t>
            </a:fld>
            <a:endParaRPr lang="en-US"/>
          </a:p>
        </p:txBody>
      </p:sp>
      <p:sp>
        <p:nvSpPr>
          <p:cNvPr id="552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1E513C-A9A9-5B44-A477-46FCA84BD2A1}" type="slidenum">
              <a:rPr lang="en-US"/>
              <a:pPr/>
              <a:t>8</a:t>
            </a:fld>
            <a:endParaRPr lang="en-US"/>
          </a:p>
        </p:txBody>
      </p:sp>
      <p:sp>
        <p:nvSpPr>
          <p:cNvPr id="798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35148C-2B39-4246-AD31-77D26CECBC01}" type="slidenum">
              <a:rPr lang="en-US"/>
              <a:pPr/>
              <a:t>9</a:t>
            </a:fld>
            <a:endParaRPr lang="en-US"/>
          </a:p>
        </p:txBody>
      </p:sp>
      <p:sp>
        <p:nvSpPr>
          <p:cNvPr id="573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C4385-42BD-6649-AFF4-F68686DA5918}" type="datetimeFigureOut">
              <a:rPr lang="en-US" smtClean="0"/>
              <a:t>4/29/13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2B50-F2A3-1749-9160-0764879BD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C4385-42BD-6649-AFF4-F68686DA5918}" type="datetimeFigureOut">
              <a:rPr lang="en-US" smtClean="0"/>
              <a:t>4/29/13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2B50-F2A3-1749-9160-0764879BD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C4385-42BD-6649-AFF4-F68686DA5918}" type="datetimeFigureOut">
              <a:rPr lang="en-US" smtClean="0"/>
              <a:t>4/29/13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2B50-F2A3-1749-9160-0764879BD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461125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019800"/>
            <a:ext cx="2133600" cy="473075"/>
          </a:xfrm>
        </p:spPr>
        <p:txBody>
          <a:bodyPr/>
          <a:lstStyle>
            <a:lvl1pPr>
              <a:defRPr smtClean="0"/>
            </a:lvl1pPr>
          </a:lstStyle>
          <a:p>
            <a:fld id="{D849B930-671A-374B-A092-63243EDBCF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C4385-42BD-6649-AFF4-F68686DA5918}" type="datetimeFigureOut">
              <a:rPr lang="en-US" smtClean="0"/>
              <a:t>4/29/13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2B50-F2A3-1749-9160-0764879BD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C4385-42BD-6649-AFF4-F68686DA5918}" type="datetimeFigureOut">
              <a:rPr lang="en-US" smtClean="0"/>
              <a:t>4/29/13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2B50-F2A3-1749-9160-0764879BD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C4385-42BD-6649-AFF4-F68686DA5918}" type="datetimeFigureOut">
              <a:rPr lang="en-US" smtClean="0"/>
              <a:t>4/29/13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2B50-F2A3-1749-9160-0764879BD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C4385-42BD-6649-AFF4-F68686DA5918}" type="datetimeFigureOut">
              <a:rPr lang="en-US" smtClean="0"/>
              <a:t>4/29/13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2B50-F2A3-1749-9160-0764879BD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C4385-42BD-6649-AFF4-F68686DA5918}" type="datetimeFigureOut">
              <a:rPr lang="en-US" smtClean="0"/>
              <a:t>4/29/13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2B50-F2A3-1749-9160-0764879BD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C4385-42BD-6649-AFF4-F68686DA5918}" type="datetimeFigureOut">
              <a:rPr lang="en-US" smtClean="0"/>
              <a:t>4/29/13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2B50-F2A3-1749-9160-0764879BD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C4385-42BD-6649-AFF4-F68686DA5918}" type="datetimeFigureOut">
              <a:rPr lang="en-US" smtClean="0"/>
              <a:t>4/29/13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2B50-F2A3-1749-9160-0764879BD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C4385-42BD-6649-AFF4-F68686DA5918}" type="datetimeFigureOut">
              <a:rPr lang="en-US" smtClean="0"/>
              <a:t>4/29/13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2B50-F2A3-1749-9160-0764879BD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C4385-42BD-6649-AFF4-F68686DA5918}" type="datetimeFigureOut">
              <a:rPr lang="en-US" smtClean="0"/>
              <a:t>4/29/13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62B50-F2A3-1749-9160-0764879BDBF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4" Type="http://schemas.openxmlformats.org/officeDocument/2006/relationships/image" Target="../media/image3.wmf"/><Relationship Id="rId5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Bureaucrats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pp. 471-479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>
              <a:buFont typeface="Times New Roman" charset="0"/>
              <a:buNone/>
            </a:pPr>
            <a:endParaRPr lang="en-US" dirty="0"/>
          </a:p>
          <a:p>
            <a:r>
              <a:rPr lang="en-US" sz="3600" dirty="0"/>
              <a:t>Classic conception of bureaucracy (Max Weber)—a hierarchical authority structure that use task specialization, operates on the merit principle, and behaves with impersonality</a:t>
            </a:r>
          </a:p>
          <a:p>
            <a:r>
              <a:rPr lang="en-US" sz="3600" dirty="0"/>
              <a:t>Bureaucracies govern modern states.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Bureaucratic Myths and Realities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Americans </a:t>
            </a:r>
            <a:r>
              <a:rPr lang="en-US" sz="2800" dirty="0"/>
              <a:t>dislike bureaucrats.</a:t>
            </a:r>
          </a:p>
          <a:p>
            <a:pPr lvl="1"/>
            <a:r>
              <a:rPr lang="en-US" sz="2400" dirty="0"/>
              <a:t>Americans are generally satisfied with bureaucrats.</a:t>
            </a:r>
          </a:p>
          <a:p>
            <a:r>
              <a:rPr lang="en-US" sz="2800" dirty="0"/>
              <a:t>Bureaucracies are growing bigger each year.</a:t>
            </a:r>
          </a:p>
          <a:p>
            <a:pPr lvl="1"/>
            <a:r>
              <a:rPr lang="en-US" sz="2400" dirty="0"/>
              <a:t>Not in the federal bureaucracy.</a:t>
            </a:r>
          </a:p>
          <a:p>
            <a:r>
              <a:rPr lang="en-US" sz="2800" dirty="0"/>
              <a:t>Most federal bureaucrats work in Washington, D.C.</a:t>
            </a:r>
          </a:p>
          <a:p>
            <a:pPr lvl="1"/>
            <a:r>
              <a:rPr lang="en-US" sz="2400" dirty="0"/>
              <a:t>Only about 12 percent do.</a:t>
            </a:r>
          </a:p>
          <a:p>
            <a:r>
              <a:rPr lang="en-US" sz="2800" dirty="0"/>
              <a:t>Bureaucracies are ineffective, inefficient, and always mired in red tape.</a:t>
            </a:r>
          </a:p>
          <a:p>
            <a:pPr lvl="1"/>
            <a:r>
              <a:rPr lang="en-US" sz="2400" dirty="0"/>
              <a:t>No more so than private businesses.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3806" name="Picture 14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57523" y="846668"/>
            <a:ext cx="8329278" cy="5381096"/>
          </a:xfrm>
          <a:noFill/>
          <a:ln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9947" name="Picture 11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524000"/>
            <a:ext cx="5389563" cy="652463"/>
          </a:xfrm>
          <a:noFill/>
          <a:ln/>
        </p:spPr>
      </p:pic>
      <p:pic>
        <p:nvPicPr>
          <p:cNvPr id="39948" name="Picture 12"/>
          <p:cNvPicPr>
            <a:picLocks noChangeAspect="1" noChangeArrowheads="1"/>
          </p:cNvPicPr>
          <p:nvPr/>
        </p:nvPicPr>
        <p:blipFill>
          <a:blip r:embed="rId3"/>
          <a:srcRect l="50899"/>
          <a:stretch>
            <a:fillRect/>
          </a:stretch>
        </p:blipFill>
        <p:spPr bwMode="auto">
          <a:xfrm>
            <a:off x="6019800" y="1524000"/>
            <a:ext cx="2646363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49" name="Picture 13"/>
          <p:cNvPicPr>
            <a:picLocks noChangeAspect="1" noChangeArrowheads="1"/>
          </p:cNvPicPr>
          <p:nvPr/>
        </p:nvPicPr>
        <p:blipFill>
          <a:blip r:embed="rId3"/>
          <a:srcRect l="50899"/>
          <a:stretch>
            <a:fillRect/>
          </a:stretch>
        </p:blipFill>
        <p:spPr bwMode="auto">
          <a:xfrm>
            <a:off x="5181600" y="1524000"/>
            <a:ext cx="2646363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54" name="Picture 18"/>
          <p:cNvPicPr>
            <a:picLocks noChangeAspect="1" noChangeArrowheads="1"/>
          </p:cNvPicPr>
          <p:nvPr/>
        </p:nvPicPr>
        <p:blipFill>
          <a:blip r:embed="rId4"/>
          <a:srcRect t="1888" r="63240"/>
          <a:stretch>
            <a:fillRect/>
          </a:stretch>
        </p:blipFill>
        <p:spPr bwMode="auto">
          <a:xfrm>
            <a:off x="457200" y="2209800"/>
            <a:ext cx="2332038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55" name="Picture 19"/>
          <p:cNvPicPr>
            <a:picLocks noChangeAspect="1" noChangeArrowheads="1"/>
          </p:cNvPicPr>
          <p:nvPr/>
        </p:nvPicPr>
        <p:blipFill>
          <a:blip r:embed="rId4"/>
          <a:srcRect l="67969" t="1888" r="3203"/>
          <a:stretch>
            <a:fillRect/>
          </a:stretch>
        </p:blipFill>
        <p:spPr bwMode="auto">
          <a:xfrm>
            <a:off x="2743200" y="2209800"/>
            <a:ext cx="1828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56" name="Picture 20"/>
          <p:cNvPicPr>
            <a:picLocks noChangeAspect="1" noChangeArrowheads="1"/>
          </p:cNvPicPr>
          <p:nvPr/>
        </p:nvPicPr>
        <p:blipFill>
          <a:blip r:embed="rId5"/>
          <a:srcRect r="49243"/>
          <a:stretch>
            <a:fillRect/>
          </a:stretch>
        </p:blipFill>
        <p:spPr bwMode="auto">
          <a:xfrm>
            <a:off x="4648200" y="2514600"/>
            <a:ext cx="3429000" cy="21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60" name="Picture 24"/>
          <p:cNvPicPr>
            <a:picLocks noChangeAspect="1" noChangeArrowheads="1"/>
          </p:cNvPicPr>
          <p:nvPr/>
        </p:nvPicPr>
        <p:blipFill>
          <a:blip r:embed="rId5"/>
          <a:srcRect l="76698" r="12022"/>
          <a:stretch>
            <a:fillRect/>
          </a:stretch>
        </p:blipFill>
        <p:spPr bwMode="auto">
          <a:xfrm>
            <a:off x="8001000" y="2514600"/>
            <a:ext cx="762000" cy="21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They Are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1927225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n-US" dirty="0" smtClean="0"/>
              <a:t>Most </a:t>
            </a:r>
            <a:r>
              <a:rPr lang="en-US" dirty="0"/>
              <a:t>demographically representative part of government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Diversity of jobs mirrors the private sector</a:t>
            </a:r>
          </a:p>
        </p:txBody>
      </p:sp>
      <p:pic>
        <p:nvPicPr>
          <p:cNvPr id="1035" name="Picture 11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838200" y="3200400"/>
            <a:ext cx="7772400" cy="3155950"/>
          </a:xfrm>
          <a:noFill/>
          <a:ln/>
        </p:spPr>
      </p:pic>
    </p:spTree>
  </p:cSld>
  <p:clrMapOvr>
    <a:masterClrMapping/>
  </p:clrMapOvr>
  <p:transition spd="med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They Got There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Civil </a:t>
            </a:r>
            <a:r>
              <a:rPr lang="en-US" dirty="0"/>
              <a:t>Service: From Patronage to Protection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Patronage: job given for political reasons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Civil Service: system of hiring and promotion based on merit and nonpartisanship, created by the Pendleton Civil Service Act (1883)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Merit Principle: entrance exams and promotion ratings to find people with talent and skill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Hatch Act: prohibits government employees prohibited from active participation in partisan politics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bldLvl="3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They Got There</a:t>
            </a:r>
            <a:endParaRPr lang="en-US" dirty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Civil </a:t>
            </a:r>
            <a:r>
              <a:rPr lang="en-US" dirty="0"/>
              <a:t>Service: From Patronage to Protection</a:t>
            </a:r>
          </a:p>
          <a:p>
            <a:pPr lvl="1"/>
            <a:r>
              <a:rPr lang="en-US" dirty="0"/>
              <a:t>Office of Personnel Management: the federal office in charge of most of the government’s hiring</a:t>
            </a:r>
          </a:p>
          <a:p>
            <a:pPr lvl="1"/>
            <a:r>
              <a:rPr lang="en-US" dirty="0"/>
              <a:t>General Schedule (GS) rating: a schedule for federal employees ranging from GS 1 to 18, by which salaries can be keyed to rating and experience</a:t>
            </a:r>
          </a:p>
          <a:p>
            <a:pPr lvl="1"/>
            <a:r>
              <a:rPr lang="en-US" dirty="0"/>
              <a:t>Senior Executive Service: an elite cadre of about 9,000 federal government managers established by the Civil Service Reform Act of 1978; mostly career officials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They Got There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Other Route to Federal Jobs: Recruiting from the Plum Book</a:t>
            </a:r>
          </a:p>
          <a:p>
            <a:pPr lvl="1"/>
            <a:r>
              <a:rPr lang="en-US" dirty="0"/>
              <a:t>Lists the very top jobs available for Presidential appointment</a:t>
            </a:r>
          </a:p>
          <a:p>
            <a:pPr lvl="1"/>
            <a:r>
              <a:rPr lang="en-US" dirty="0"/>
              <a:t>Presidents work to find capable people to fill the positions.</a:t>
            </a:r>
          </a:p>
          <a:p>
            <a:pPr lvl="1"/>
            <a:r>
              <a:rPr lang="en-US" dirty="0"/>
              <a:t>Some plum jobs (ambassadorships) are patronage.</a:t>
            </a:r>
          </a:p>
          <a:p>
            <a:pPr lvl="1"/>
            <a:r>
              <a:rPr lang="en-US" dirty="0"/>
              <a:t>Their most important trait is transience.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bldLvl="3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335</Words>
  <Application>Microsoft Macintosh PowerPoint</Application>
  <PresentationFormat>On-screen Show (4:3)</PresentationFormat>
  <Paragraphs>44</Paragraphs>
  <Slides>9</Slides>
  <Notes>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The Bureaucrats</vt:lpstr>
      <vt:lpstr>Introduction</vt:lpstr>
      <vt:lpstr>Some Bureaucratic Myths and Realities </vt:lpstr>
      <vt:lpstr>Slide 4</vt:lpstr>
      <vt:lpstr>Slide 5</vt:lpstr>
      <vt:lpstr>Who They Are</vt:lpstr>
      <vt:lpstr>How They Got There</vt:lpstr>
      <vt:lpstr>How They Got There</vt:lpstr>
      <vt:lpstr>How They Got There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Bureaucrats</dc:title>
  <dc:creator>madisonk</dc:creator>
  <cp:lastModifiedBy>madisonk</cp:lastModifiedBy>
  <cp:revision>2</cp:revision>
  <dcterms:created xsi:type="dcterms:W3CDTF">2013-04-29T14:51:17Z</dcterms:created>
  <dcterms:modified xsi:type="dcterms:W3CDTF">2013-04-29T14:55:52Z</dcterms:modified>
</cp:coreProperties>
</file>